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</p:sldMasterIdLst>
  <p:notesMasterIdLst>
    <p:notesMasterId r:id="rId24"/>
  </p:notesMasterIdLst>
  <p:sldIdLst>
    <p:sldId id="258" r:id="rId2"/>
    <p:sldId id="276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5" r:id="rId14"/>
    <p:sldId id="278" r:id="rId15"/>
    <p:sldId id="269" r:id="rId16"/>
    <p:sldId id="270" r:id="rId17"/>
    <p:sldId id="271" r:id="rId18"/>
    <p:sldId id="279" r:id="rId19"/>
    <p:sldId id="272" r:id="rId20"/>
    <p:sldId id="273" r:id="rId21"/>
    <p:sldId id="274" r:id="rId22"/>
    <p:sldId id="277" r:id="rId2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AF1"/>
    <a:srgbClr val="FEDAF7"/>
    <a:srgbClr val="FF97E9"/>
    <a:srgbClr val="FFC9F3"/>
    <a:srgbClr val="FF99CC"/>
    <a:srgbClr val="FF99FF"/>
    <a:srgbClr val="DA00AB"/>
    <a:srgbClr val="DA085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2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85A9E73-7D49-4B8A-B7D7-E690B9B54F49}" type="datetimeFigureOut">
              <a:rPr lang="ar-IQ" smtClean="0"/>
              <a:pPr/>
              <a:t>17/01/1438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4D86EC2-28B0-4757-8D2A-9791874E853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6EC2-28B0-4757-8D2A-9791874E8539}" type="slidenum">
              <a:rPr lang="ar-IQ" smtClean="0"/>
              <a:pPr/>
              <a:t>12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6EC2-28B0-4757-8D2A-9791874E8539}" type="slidenum">
              <a:rPr lang="ar-IQ" smtClean="0"/>
              <a:pPr/>
              <a:t>15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C595-3A02-4E73-B060-CC355A1472F9}" type="datetimeFigureOut">
              <a:rPr lang="ar-IQ" smtClean="0"/>
              <a:pPr/>
              <a:t>17/01/1438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5015-01F9-4583-8852-0A36B8D7EC4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C595-3A02-4E73-B060-CC355A1472F9}" type="datetimeFigureOut">
              <a:rPr lang="ar-IQ" smtClean="0"/>
              <a:pPr/>
              <a:t>17/01/1438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5015-01F9-4583-8852-0A36B8D7EC4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C595-3A02-4E73-B060-CC355A1472F9}" type="datetimeFigureOut">
              <a:rPr lang="ar-IQ" smtClean="0"/>
              <a:pPr/>
              <a:t>17/01/1438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5015-01F9-4583-8852-0A36B8D7EC4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C595-3A02-4E73-B060-CC355A1472F9}" type="datetimeFigureOut">
              <a:rPr lang="ar-IQ" smtClean="0"/>
              <a:pPr/>
              <a:t>17/01/1438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5015-01F9-4583-8852-0A36B8D7EC4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C595-3A02-4E73-B060-CC355A1472F9}" type="datetimeFigureOut">
              <a:rPr lang="ar-IQ" smtClean="0"/>
              <a:pPr/>
              <a:t>17/01/1438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5015-01F9-4583-8852-0A36B8D7EC4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C595-3A02-4E73-B060-CC355A1472F9}" type="datetimeFigureOut">
              <a:rPr lang="ar-IQ" smtClean="0"/>
              <a:pPr/>
              <a:t>17/01/1438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5015-01F9-4583-8852-0A36B8D7EC4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C595-3A02-4E73-B060-CC355A1472F9}" type="datetimeFigureOut">
              <a:rPr lang="ar-IQ" smtClean="0"/>
              <a:pPr/>
              <a:t>17/01/1438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5015-01F9-4583-8852-0A36B8D7EC4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C595-3A02-4E73-B060-CC355A1472F9}" type="datetimeFigureOut">
              <a:rPr lang="ar-IQ" smtClean="0"/>
              <a:pPr/>
              <a:t>17/01/1438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5015-01F9-4583-8852-0A36B8D7EC4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C595-3A02-4E73-B060-CC355A1472F9}" type="datetimeFigureOut">
              <a:rPr lang="ar-IQ" smtClean="0"/>
              <a:pPr/>
              <a:t>17/01/1438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5015-01F9-4583-8852-0A36B8D7EC4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C595-3A02-4E73-B060-CC355A1472F9}" type="datetimeFigureOut">
              <a:rPr lang="ar-IQ" smtClean="0"/>
              <a:pPr/>
              <a:t>17/01/1438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5015-01F9-4583-8852-0A36B8D7EC4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C595-3A02-4E73-B060-CC355A1472F9}" type="datetimeFigureOut">
              <a:rPr lang="ar-IQ" smtClean="0"/>
              <a:pPr/>
              <a:t>17/01/1438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4235015-01F9-4583-8852-0A36B8D7EC4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6CC595-3A02-4E73-B060-CC355A1472F9}" type="datetimeFigureOut">
              <a:rPr lang="ar-IQ" smtClean="0"/>
              <a:pPr/>
              <a:t>17/01/1438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235015-01F9-4583-8852-0A36B8D7EC41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 smtClean="0"/>
              <a:t>تركيب </a:t>
            </a:r>
            <a:r>
              <a:rPr lang="ar-IQ" dirty="0" err="1" smtClean="0"/>
              <a:t>اللوامس</a:t>
            </a:r>
            <a:r>
              <a:rPr lang="ar-IQ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Antennae</a:t>
            </a:r>
            <a:r>
              <a:rPr lang="ar-IQ" dirty="0" smtClean="0"/>
              <a:t>في الحشرات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المقدمة:</a:t>
            </a:r>
          </a:p>
          <a:p>
            <a:r>
              <a:rPr lang="ar-IQ" dirty="0" err="1" smtClean="0"/>
              <a:t>اللوامس</a:t>
            </a:r>
            <a:r>
              <a:rPr lang="ar-IQ" dirty="0" smtClean="0"/>
              <a:t> هي زوج من التراكيب المفصلية ترتبط مع صفيحه الخد في موقع مابين العيون المركبة </a:t>
            </a:r>
            <a:r>
              <a:rPr lang="ar-IQ" dirty="0" err="1" smtClean="0"/>
              <a:t>او</a:t>
            </a:r>
            <a:r>
              <a:rPr lang="ar-IQ" dirty="0" smtClean="0"/>
              <a:t> قربهما.</a:t>
            </a:r>
          </a:p>
          <a:p>
            <a:r>
              <a:rPr lang="ar-IQ" dirty="0" smtClean="0"/>
              <a:t>تختلف </a:t>
            </a:r>
            <a:r>
              <a:rPr lang="ar-IQ" dirty="0" err="1" smtClean="0"/>
              <a:t>اللوامس</a:t>
            </a:r>
            <a:r>
              <a:rPr lang="ar-IQ" dirty="0" smtClean="0"/>
              <a:t> كثيرا بالحجم والتركيب تبعا </a:t>
            </a:r>
            <a:r>
              <a:rPr lang="ar-IQ" dirty="0" err="1" smtClean="0"/>
              <a:t>للانواع</a:t>
            </a:r>
            <a:r>
              <a:rPr lang="ar-IQ" dirty="0" smtClean="0"/>
              <a:t> المختلفة في الحشرات.ساعد هذه الاختلاف كثيرا في علم التصنيف .</a:t>
            </a:r>
          </a:p>
          <a:p>
            <a:endParaRPr lang="ar-IQ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sz="4000" dirty="0" smtClean="0">
                <a:solidFill>
                  <a:srgbClr val="DA00AB"/>
                </a:solidFill>
              </a:rPr>
              <a:t>النموذج </a:t>
            </a:r>
            <a:r>
              <a:rPr lang="ar-IQ" sz="4000" dirty="0" err="1" smtClean="0">
                <a:solidFill>
                  <a:srgbClr val="DA00AB"/>
                </a:solidFill>
              </a:rPr>
              <a:t>القلادي</a:t>
            </a:r>
            <a:r>
              <a:rPr lang="ar-IQ" sz="4000" dirty="0" smtClean="0">
                <a:solidFill>
                  <a:srgbClr val="DA00AB"/>
                </a:solidFill>
              </a:rPr>
              <a:t/>
            </a:r>
            <a:br>
              <a:rPr lang="ar-IQ" sz="4000" dirty="0" smtClean="0">
                <a:solidFill>
                  <a:srgbClr val="DA00AB"/>
                </a:solidFill>
              </a:rPr>
            </a:br>
            <a:r>
              <a:rPr lang="en-US" sz="4000" dirty="0" err="1" smtClean="0">
                <a:solidFill>
                  <a:srgbClr val="DA00AB"/>
                </a:solidFill>
              </a:rPr>
              <a:t>Moniliform</a:t>
            </a:r>
            <a:endParaRPr lang="ar-IQ" sz="4000" dirty="0">
              <a:solidFill>
                <a:srgbClr val="DA00AB"/>
              </a:solidFill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2"/>
          </p:nvPr>
        </p:nvSpPr>
        <p:spPr>
          <a:solidFill>
            <a:srgbClr val="FEDAF7"/>
          </a:solidFill>
        </p:spPr>
        <p:txBody>
          <a:bodyPr>
            <a:normAutofit/>
          </a:bodyPr>
          <a:lstStyle/>
          <a:p>
            <a:r>
              <a:rPr lang="ar-IQ" sz="3600" dirty="0" smtClean="0"/>
              <a:t>يتألف السوط من عقل كروية الشكل متجانسة تقريبا معطيا شكل المسبحة </a:t>
            </a:r>
            <a:r>
              <a:rPr lang="ar-IQ" sz="3600" dirty="0" err="1" smtClean="0"/>
              <a:t>او</a:t>
            </a:r>
            <a:r>
              <a:rPr lang="ar-IQ" sz="3600" dirty="0" smtClean="0"/>
              <a:t> القلادة مثل </a:t>
            </a:r>
            <a:r>
              <a:rPr lang="ar-IQ" sz="3600" dirty="0" err="1" smtClean="0"/>
              <a:t>للوامس</a:t>
            </a:r>
            <a:r>
              <a:rPr lang="ar-IQ" sz="3600" dirty="0" smtClean="0"/>
              <a:t> </a:t>
            </a:r>
            <a:r>
              <a:rPr lang="ar-IQ" sz="3600" dirty="0" err="1" smtClean="0"/>
              <a:t>الأرضه</a:t>
            </a:r>
            <a:endParaRPr lang="ar-IQ" sz="3600" dirty="0"/>
          </a:p>
        </p:txBody>
      </p:sp>
      <p:pic>
        <p:nvPicPr>
          <p:cNvPr id="5" name="عنصر نائب للمحتوى 4" descr="الارضة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357554" y="500042"/>
            <a:ext cx="5572132" cy="5929354"/>
          </a:xfr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ar-IQ" sz="4000" dirty="0" smtClean="0">
                <a:solidFill>
                  <a:srgbClr val="DA00AB"/>
                </a:solidFill>
              </a:rPr>
              <a:t>النموذج </a:t>
            </a:r>
            <a:r>
              <a:rPr lang="ar-IQ" sz="4000" dirty="0" err="1" smtClean="0">
                <a:solidFill>
                  <a:srgbClr val="DA00AB"/>
                </a:solidFill>
              </a:rPr>
              <a:t>الصولجاني</a:t>
            </a:r>
            <a:r>
              <a:rPr lang="ar-IQ" sz="4000" dirty="0" smtClean="0">
                <a:solidFill>
                  <a:srgbClr val="DA00AB"/>
                </a:solidFill>
              </a:rPr>
              <a:t/>
            </a:r>
            <a:br>
              <a:rPr lang="ar-IQ" sz="4000" dirty="0" smtClean="0">
                <a:solidFill>
                  <a:srgbClr val="DA00AB"/>
                </a:solidFill>
              </a:rPr>
            </a:br>
            <a:r>
              <a:rPr lang="en-US" sz="4000" dirty="0" err="1" smtClean="0">
                <a:solidFill>
                  <a:srgbClr val="DA00AB"/>
                </a:solidFill>
              </a:rPr>
              <a:t>Clavate</a:t>
            </a:r>
            <a:endParaRPr lang="ar-IQ" sz="4000" dirty="0">
              <a:solidFill>
                <a:srgbClr val="DA00AB"/>
              </a:solidFill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2"/>
          </p:nvPr>
        </p:nvSpPr>
        <p:spPr>
          <a:solidFill>
            <a:srgbClr val="FEDAF7"/>
          </a:solidFill>
        </p:spPr>
        <p:txBody>
          <a:bodyPr>
            <a:normAutofit/>
          </a:bodyPr>
          <a:lstStyle/>
          <a:p>
            <a:r>
              <a:rPr lang="ar-IQ" sz="3600" dirty="0" smtClean="0"/>
              <a:t>تتضخم عقل السوط عند نهايته تدريجيا نحو الخارج كما في </a:t>
            </a:r>
            <a:r>
              <a:rPr lang="ar-IQ" sz="3600" dirty="0" err="1" smtClean="0"/>
              <a:t>للوامس</a:t>
            </a:r>
            <a:r>
              <a:rPr lang="ar-IQ" sz="3600" dirty="0" smtClean="0"/>
              <a:t> الفراشات مكونه جزئا متضخما في طرفه </a:t>
            </a:r>
            <a:endParaRPr lang="ar-IQ" sz="3600" dirty="0"/>
          </a:p>
        </p:txBody>
      </p:sp>
      <p:pic>
        <p:nvPicPr>
          <p:cNvPr id="5" name="عنصر نائب للمحتوى 4" descr="فراشه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1869" y="571480"/>
            <a:ext cx="5357850" cy="55721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sz="4000" dirty="0" smtClean="0">
                <a:solidFill>
                  <a:srgbClr val="DA00AB"/>
                </a:solidFill>
              </a:rPr>
              <a:t/>
            </a:r>
            <a:br>
              <a:rPr lang="ar-IQ" sz="4000" dirty="0" smtClean="0">
                <a:solidFill>
                  <a:srgbClr val="DA00AB"/>
                </a:solidFill>
              </a:rPr>
            </a:br>
            <a:r>
              <a:rPr lang="ar-IQ" sz="4000" dirty="0" smtClean="0">
                <a:solidFill>
                  <a:srgbClr val="DA00AB"/>
                </a:solidFill>
              </a:rPr>
              <a:t> النموذج الرأسي </a:t>
            </a:r>
            <a:br>
              <a:rPr lang="ar-IQ" sz="4000" dirty="0" smtClean="0">
                <a:solidFill>
                  <a:srgbClr val="DA00AB"/>
                </a:solidFill>
              </a:rPr>
            </a:br>
            <a:r>
              <a:rPr lang="en-US" sz="4000" dirty="0" err="1" smtClean="0">
                <a:solidFill>
                  <a:srgbClr val="DA00AB"/>
                </a:solidFill>
              </a:rPr>
              <a:t>Capilate</a:t>
            </a:r>
            <a:endParaRPr lang="ar-IQ" sz="4000" dirty="0">
              <a:solidFill>
                <a:srgbClr val="DA00AB"/>
              </a:solidFill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ar-IQ" sz="3200" dirty="0" smtClean="0"/>
              <a:t>تتوسع العقل الأخيرة من السوط فجأة بصورة واضحة وبدون تدرج .كما في أفراد عائلة خنافس الجلود </a:t>
            </a:r>
            <a:r>
              <a:rPr lang="en-US" sz="3200" dirty="0" err="1" smtClean="0"/>
              <a:t>Dermestidae</a:t>
            </a:r>
            <a:r>
              <a:rPr lang="ar-IQ" sz="3200" dirty="0" smtClean="0"/>
              <a:t>حيث تستخدم اللامس للعراك</a:t>
            </a:r>
            <a:endParaRPr lang="ar-IQ" sz="3200" dirty="0"/>
          </a:p>
        </p:txBody>
      </p:sp>
      <p:pic>
        <p:nvPicPr>
          <p:cNvPr id="5" name="عنصر نائب للمحتوى 4" descr="خنافس الطحين مثال ع نموذج الرأسي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500430" y="571480"/>
            <a:ext cx="5429288" cy="62865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57290" y="714356"/>
            <a:ext cx="6858048" cy="1071570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DA00AB"/>
                </a:solidFill>
              </a:rPr>
              <a:t>النموذج </a:t>
            </a:r>
            <a:r>
              <a:rPr lang="ar-IQ" dirty="0" err="1" smtClean="0">
                <a:solidFill>
                  <a:srgbClr val="DA00AB"/>
                </a:solidFill>
              </a:rPr>
              <a:t>الصفيحي</a:t>
            </a:r>
            <a:r>
              <a:rPr lang="ar-IQ" dirty="0" smtClean="0">
                <a:solidFill>
                  <a:srgbClr val="DA00AB"/>
                </a:solidFill>
              </a:rPr>
              <a:t>( الورقي) </a:t>
            </a:r>
            <a:r>
              <a:rPr lang="en-US" dirty="0" smtClean="0">
                <a:solidFill>
                  <a:srgbClr val="DA00AB"/>
                </a:solidFill>
              </a:rPr>
              <a:t>Lamellate</a:t>
            </a:r>
            <a:endParaRPr lang="ar-IQ" dirty="0">
              <a:solidFill>
                <a:srgbClr val="DA00AB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57224" y="2357430"/>
            <a:ext cx="7643866" cy="2071702"/>
          </a:xfrm>
          <a:solidFill>
            <a:srgbClr val="FEBAF1"/>
          </a:solidFill>
        </p:spPr>
        <p:txBody>
          <a:bodyPr/>
          <a:lstStyle/>
          <a:p>
            <a:r>
              <a:rPr lang="ar-IQ" sz="3600" dirty="0" smtClean="0"/>
              <a:t>تتسع العقل </a:t>
            </a:r>
            <a:r>
              <a:rPr lang="ar-IQ" sz="3600" dirty="0" err="1" smtClean="0"/>
              <a:t>الاخيرة</a:t>
            </a:r>
            <a:r>
              <a:rPr lang="ar-IQ" sz="3600" dirty="0" smtClean="0"/>
              <a:t> من السوط مكونة صفائح رقيقة </a:t>
            </a:r>
            <a:r>
              <a:rPr lang="ar-IQ" sz="3600" dirty="0" err="1" smtClean="0"/>
              <a:t>بيضوية</a:t>
            </a:r>
            <a:r>
              <a:rPr lang="ar-IQ" sz="3600" dirty="0" smtClean="0"/>
              <a:t> مثل </a:t>
            </a:r>
            <a:r>
              <a:rPr lang="ar-IQ" sz="3600" dirty="0" err="1" smtClean="0"/>
              <a:t>لوامس</a:t>
            </a:r>
            <a:r>
              <a:rPr lang="ar-IQ" sz="3600" dirty="0" smtClean="0"/>
              <a:t> </a:t>
            </a:r>
            <a:r>
              <a:rPr lang="ar-IQ" sz="3600" dirty="0" err="1" smtClean="0"/>
              <a:t>الجعالات</a:t>
            </a:r>
            <a:r>
              <a:rPr lang="ar-IQ" sz="3600" dirty="0" smtClean="0"/>
              <a:t> ويكون اللامس شبيها بالمكنسة</a:t>
            </a:r>
            <a:r>
              <a:rPr lang="ar-IQ" dirty="0" smtClean="0"/>
              <a:t>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/>
            <a:r>
              <a:rPr lang="ar-IQ" dirty="0" smtClean="0"/>
              <a:t>خنافس </a:t>
            </a:r>
            <a:r>
              <a:rPr lang="ar-IQ" dirty="0" err="1" smtClean="0"/>
              <a:t>الجعالات</a:t>
            </a:r>
            <a:endParaRPr lang="ar-IQ" dirty="0"/>
          </a:p>
        </p:txBody>
      </p:sp>
      <p:pic>
        <p:nvPicPr>
          <p:cNvPr id="4" name="عنصر نائب للمحتوى 3" descr="الخنافس الجعالية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312009"/>
            <a:ext cx="9144000" cy="55459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7158" y="0"/>
            <a:ext cx="3214710" cy="1928802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ar-IQ" sz="4000" dirty="0" smtClean="0">
                <a:solidFill>
                  <a:srgbClr val="DA00AB"/>
                </a:solidFill>
              </a:rPr>
              <a:t>النموذج </a:t>
            </a:r>
            <a:r>
              <a:rPr lang="ar-IQ" sz="4000" dirty="0" err="1" smtClean="0">
                <a:solidFill>
                  <a:srgbClr val="DA00AB"/>
                </a:solidFill>
              </a:rPr>
              <a:t>المشطي</a:t>
            </a:r>
            <a:r>
              <a:rPr lang="ar-IQ" sz="4000" dirty="0" smtClean="0">
                <a:solidFill>
                  <a:srgbClr val="DA00AB"/>
                </a:solidFill>
              </a:rPr>
              <a:t> </a:t>
            </a:r>
            <a:br>
              <a:rPr lang="ar-IQ" sz="4000" dirty="0" smtClean="0">
                <a:solidFill>
                  <a:srgbClr val="DA00AB"/>
                </a:solidFill>
              </a:rPr>
            </a:br>
            <a:r>
              <a:rPr lang="en-US" sz="4000" dirty="0" err="1" smtClean="0">
                <a:solidFill>
                  <a:srgbClr val="DA00AB"/>
                </a:solidFill>
              </a:rPr>
              <a:t>pectinatc</a:t>
            </a:r>
            <a:r>
              <a:rPr lang="ar-IQ" sz="4000" dirty="0" smtClean="0">
                <a:solidFill>
                  <a:srgbClr val="DA00AB"/>
                </a:solidFill>
              </a:rPr>
              <a:t> </a:t>
            </a:r>
            <a:br>
              <a:rPr lang="ar-IQ" sz="4000" dirty="0" smtClean="0">
                <a:solidFill>
                  <a:srgbClr val="DA00AB"/>
                </a:solidFill>
              </a:rPr>
            </a:br>
            <a:endParaRPr lang="ar-IQ" sz="4000" dirty="0">
              <a:solidFill>
                <a:srgbClr val="DA00AB"/>
              </a:solidFill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2"/>
          </p:nvPr>
        </p:nvSpPr>
        <p:spPr>
          <a:xfrm>
            <a:off x="428596" y="1500174"/>
            <a:ext cx="2886076" cy="5143512"/>
          </a:xfrm>
          <a:solidFill>
            <a:srgbClr val="FEDAF7"/>
          </a:solidFill>
        </p:spPr>
        <p:txBody>
          <a:bodyPr>
            <a:normAutofit fontScale="85000" lnSpcReduction="10000"/>
          </a:bodyPr>
          <a:lstStyle/>
          <a:p>
            <a:r>
              <a:rPr lang="ar-IQ" sz="3200" dirty="0" smtClean="0"/>
              <a:t>لأغلب عقل السوط </a:t>
            </a:r>
            <a:r>
              <a:rPr lang="ar-IQ" sz="3200" dirty="0" err="1" smtClean="0"/>
              <a:t>أمتدادات</a:t>
            </a:r>
            <a:r>
              <a:rPr lang="ar-IQ" sz="3200" dirty="0" smtClean="0"/>
              <a:t> جانبيه أسطوانية الكل تشبه أسنان المشط على جانب واحد مثل </a:t>
            </a:r>
            <a:r>
              <a:rPr lang="ar-IQ" sz="3200" dirty="0" err="1" smtClean="0"/>
              <a:t>للوامس</a:t>
            </a:r>
            <a:r>
              <a:rPr lang="ar-IQ" sz="3200" dirty="0" smtClean="0"/>
              <a:t> بعض </a:t>
            </a:r>
            <a:r>
              <a:rPr lang="ar-IQ" sz="3200" dirty="0" err="1" smtClean="0"/>
              <a:t>انواع</a:t>
            </a:r>
            <a:r>
              <a:rPr lang="ar-IQ" sz="3200" dirty="0" smtClean="0"/>
              <a:t> </a:t>
            </a:r>
            <a:r>
              <a:rPr lang="ar-IQ" sz="3200" dirty="0" err="1" smtClean="0"/>
              <a:t>العث</a:t>
            </a:r>
            <a:r>
              <a:rPr lang="ar-IQ" sz="3200" dirty="0" smtClean="0"/>
              <a:t> </a:t>
            </a:r>
            <a:r>
              <a:rPr lang="ar-IQ" sz="3200" dirty="0" err="1" smtClean="0"/>
              <a:t>كعث</a:t>
            </a:r>
            <a:r>
              <a:rPr lang="ar-IQ" sz="3200" dirty="0" smtClean="0"/>
              <a:t> العنب </a:t>
            </a:r>
            <a:r>
              <a:rPr lang="ar-IQ" sz="3200" dirty="0" err="1" smtClean="0"/>
              <a:t>او</a:t>
            </a:r>
            <a:r>
              <a:rPr lang="ar-IQ" sz="3200" dirty="0" smtClean="0"/>
              <a:t> قد تكون هذه الامتدادات على جانبي اللامسة ويدعى هذا النوع من </a:t>
            </a:r>
            <a:r>
              <a:rPr lang="ar-IQ" sz="3200" dirty="0" err="1" smtClean="0"/>
              <a:t>اللوامس</a:t>
            </a:r>
            <a:r>
              <a:rPr lang="ar-IQ" sz="3200" dirty="0" smtClean="0"/>
              <a:t> بثنائية المشط</a:t>
            </a:r>
            <a:r>
              <a:rPr lang="en-US" sz="3200" dirty="0" err="1" smtClean="0"/>
              <a:t>bipectinate</a:t>
            </a:r>
            <a:r>
              <a:rPr lang="en-US" sz="3200" dirty="0" smtClean="0"/>
              <a:t> </a:t>
            </a:r>
            <a:r>
              <a:rPr lang="ar-IQ" sz="3200" dirty="0" smtClean="0"/>
              <a:t>مثل </a:t>
            </a:r>
            <a:r>
              <a:rPr lang="ar-IQ" sz="3200" dirty="0" err="1" smtClean="0"/>
              <a:t>لوامس</a:t>
            </a:r>
            <a:r>
              <a:rPr lang="ar-IQ" sz="3200" dirty="0" smtClean="0"/>
              <a:t> ذكر عث الحرير</a:t>
            </a:r>
            <a:endParaRPr lang="ar-IQ" sz="3200" dirty="0"/>
          </a:p>
        </p:txBody>
      </p:sp>
      <p:pic>
        <p:nvPicPr>
          <p:cNvPr id="5" name="عنصر نائب للمحتوى 4" descr="حشرة العث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643306" y="214290"/>
            <a:ext cx="5286412" cy="6357982"/>
          </a:xfr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ar-IQ" sz="4000" dirty="0" smtClean="0">
                <a:solidFill>
                  <a:srgbClr val="DA00AB"/>
                </a:solidFill>
              </a:rPr>
              <a:t>النموذج المنشاري</a:t>
            </a:r>
            <a:br>
              <a:rPr lang="ar-IQ" sz="4000" dirty="0" smtClean="0">
                <a:solidFill>
                  <a:srgbClr val="DA00AB"/>
                </a:solidFill>
              </a:rPr>
            </a:br>
            <a:r>
              <a:rPr lang="en-US" sz="4000" dirty="0" err="1" smtClean="0">
                <a:solidFill>
                  <a:srgbClr val="DA00AB"/>
                </a:solidFill>
              </a:rPr>
              <a:t>serralle</a:t>
            </a:r>
            <a:r>
              <a:rPr lang="ar-IQ" sz="4000" dirty="0" smtClean="0">
                <a:solidFill>
                  <a:srgbClr val="DA00AB"/>
                </a:solidFill>
              </a:rPr>
              <a:t> </a:t>
            </a:r>
            <a:endParaRPr lang="ar-IQ" sz="4000" dirty="0">
              <a:solidFill>
                <a:srgbClr val="DA00AB"/>
              </a:solidFill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2"/>
          </p:nvPr>
        </p:nvSpPr>
        <p:spPr>
          <a:solidFill>
            <a:srgbClr val="FEDAF7"/>
          </a:solidFill>
        </p:spPr>
        <p:txBody>
          <a:bodyPr>
            <a:normAutofit/>
          </a:bodyPr>
          <a:lstStyle/>
          <a:p>
            <a:r>
              <a:rPr lang="ar-IQ" sz="3600" dirty="0" smtClean="0"/>
              <a:t>تنمو عقل السوط من جانب واحد </a:t>
            </a:r>
            <a:r>
              <a:rPr lang="ar-IQ" sz="3600" dirty="0" err="1" smtClean="0"/>
              <a:t>باشكال</a:t>
            </a:r>
            <a:r>
              <a:rPr lang="ar-IQ" sz="3600" dirty="0" smtClean="0"/>
              <a:t> مثلثيه </a:t>
            </a:r>
            <a:r>
              <a:rPr lang="ar-IQ" sz="3600" dirty="0" err="1" smtClean="0"/>
              <a:t>تبه</a:t>
            </a:r>
            <a:r>
              <a:rPr lang="ar-IQ" sz="3600" dirty="0" smtClean="0"/>
              <a:t> </a:t>
            </a:r>
            <a:r>
              <a:rPr lang="ar-IQ" sz="3600" dirty="0" err="1" smtClean="0"/>
              <a:t>اسنان</a:t>
            </a:r>
            <a:r>
              <a:rPr lang="ar-IQ" sz="3600" dirty="0" smtClean="0"/>
              <a:t> المنشار كما في </a:t>
            </a:r>
            <a:r>
              <a:rPr lang="ar-IQ" sz="3600" dirty="0" err="1" smtClean="0"/>
              <a:t>افراد</a:t>
            </a:r>
            <a:r>
              <a:rPr lang="ar-IQ" sz="3600" dirty="0" smtClean="0"/>
              <a:t> عائلة الخنافس التي تعيش في النبات.</a:t>
            </a:r>
            <a:endParaRPr lang="ar-IQ" sz="3600" dirty="0"/>
          </a:p>
        </p:txBody>
      </p:sp>
      <p:pic>
        <p:nvPicPr>
          <p:cNvPr id="5" name="عنصر نائب للمحتوى 4" descr="تنزيل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571480"/>
            <a:ext cx="5286412" cy="5786478"/>
          </a:xfr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ar-IQ" sz="4000" dirty="0" smtClean="0">
                <a:solidFill>
                  <a:srgbClr val="DA00AB"/>
                </a:solidFill>
              </a:rPr>
              <a:t>النموذج </a:t>
            </a:r>
            <a:r>
              <a:rPr lang="ar-IQ" sz="4000" dirty="0" err="1" smtClean="0">
                <a:solidFill>
                  <a:srgbClr val="DA00AB"/>
                </a:solidFill>
              </a:rPr>
              <a:t>المرفقي</a:t>
            </a:r>
            <a:r>
              <a:rPr lang="ar-IQ" sz="4000" dirty="0" smtClean="0">
                <a:solidFill>
                  <a:srgbClr val="DA00AB"/>
                </a:solidFill>
              </a:rPr>
              <a:t/>
            </a:r>
            <a:br>
              <a:rPr lang="ar-IQ" sz="4000" dirty="0" smtClean="0">
                <a:solidFill>
                  <a:srgbClr val="DA00AB"/>
                </a:solidFill>
              </a:rPr>
            </a:br>
            <a:r>
              <a:rPr lang="en-US" sz="4000" dirty="0" err="1" smtClean="0">
                <a:solidFill>
                  <a:srgbClr val="DA00AB"/>
                </a:solidFill>
              </a:rPr>
              <a:t>Geniculate</a:t>
            </a:r>
            <a:r>
              <a:rPr lang="ar-IQ" sz="4000" dirty="0" smtClean="0">
                <a:solidFill>
                  <a:srgbClr val="DA00AB"/>
                </a:solidFill>
              </a:rPr>
              <a:t> </a:t>
            </a:r>
            <a:endParaRPr lang="ar-IQ" sz="4000" dirty="0">
              <a:solidFill>
                <a:srgbClr val="DA00AB"/>
              </a:solidFill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2"/>
          </p:nvPr>
        </p:nvSpPr>
        <p:spPr>
          <a:solidFill>
            <a:srgbClr val="FEDAF7"/>
          </a:solidFill>
        </p:spPr>
        <p:txBody>
          <a:bodyPr>
            <a:normAutofit/>
          </a:bodyPr>
          <a:lstStyle/>
          <a:p>
            <a:r>
              <a:rPr lang="ar-IQ" sz="3600" dirty="0" smtClean="0"/>
              <a:t>يكون </a:t>
            </a:r>
            <a:r>
              <a:rPr lang="ar-IQ" sz="3600" dirty="0" err="1" smtClean="0"/>
              <a:t>الاصل</a:t>
            </a:r>
            <a:r>
              <a:rPr lang="ar-IQ" sz="3600" dirty="0" smtClean="0"/>
              <a:t> في هذا النموذج طويلا وتميل عنه بقيه القطع بشكل زاوية تشبه المرفق كما في </a:t>
            </a:r>
            <a:r>
              <a:rPr lang="ar-IQ" sz="3600" dirty="0" err="1" smtClean="0"/>
              <a:t>لوامس</a:t>
            </a:r>
            <a:r>
              <a:rPr lang="ar-IQ" sz="3600" dirty="0" smtClean="0"/>
              <a:t> النحل والنمل.</a:t>
            </a:r>
            <a:endParaRPr lang="ar-IQ" sz="3600" dirty="0"/>
          </a:p>
        </p:txBody>
      </p:sp>
      <p:pic>
        <p:nvPicPr>
          <p:cNvPr id="5" name="عنصر نائب للمحتوى 4" descr="نحل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571480"/>
            <a:ext cx="5500726" cy="5643602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dirty="0" smtClean="0"/>
              <a:t>النمل</a:t>
            </a:r>
            <a:endParaRPr lang="ar-IQ" dirty="0"/>
          </a:p>
        </p:txBody>
      </p:sp>
      <p:pic>
        <p:nvPicPr>
          <p:cNvPr id="4" name="عنصر نائب للمحتوى 3" descr="نمل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85926"/>
            <a:ext cx="9144000" cy="50720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ar-IQ" sz="4000" dirty="0" smtClean="0">
                <a:solidFill>
                  <a:srgbClr val="DA00AB"/>
                </a:solidFill>
              </a:rPr>
              <a:t>النموذج </a:t>
            </a:r>
            <a:r>
              <a:rPr lang="ar-IQ" sz="4000" dirty="0" err="1" smtClean="0">
                <a:solidFill>
                  <a:srgbClr val="DA00AB"/>
                </a:solidFill>
              </a:rPr>
              <a:t>السفائي</a:t>
            </a:r>
            <a:r>
              <a:rPr lang="ar-IQ" sz="4000" dirty="0" smtClean="0">
                <a:solidFill>
                  <a:srgbClr val="DA00AB"/>
                </a:solidFill>
              </a:rPr>
              <a:t/>
            </a:r>
            <a:br>
              <a:rPr lang="ar-IQ" sz="4000" dirty="0" smtClean="0">
                <a:solidFill>
                  <a:srgbClr val="DA00AB"/>
                </a:solidFill>
              </a:rPr>
            </a:br>
            <a:r>
              <a:rPr lang="en-US" sz="4000" dirty="0" err="1" smtClean="0">
                <a:solidFill>
                  <a:srgbClr val="DA00AB"/>
                </a:solidFill>
              </a:rPr>
              <a:t>Aristate</a:t>
            </a:r>
            <a:r>
              <a:rPr lang="ar-IQ" sz="4000" dirty="0" smtClean="0">
                <a:solidFill>
                  <a:srgbClr val="DA00AB"/>
                </a:solidFill>
              </a:rPr>
              <a:t> </a:t>
            </a:r>
            <a:endParaRPr lang="ar-IQ" sz="4000" dirty="0">
              <a:solidFill>
                <a:srgbClr val="DA00AB"/>
              </a:solidFill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2"/>
          </p:nvPr>
        </p:nvSpPr>
        <p:spPr>
          <a:solidFill>
            <a:srgbClr val="FEDAF7"/>
          </a:solidFill>
        </p:spPr>
        <p:txBody>
          <a:bodyPr>
            <a:normAutofit fontScale="77500" lnSpcReduction="20000"/>
          </a:bodyPr>
          <a:lstStyle/>
          <a:p>
            <a:r>
              <a:rPr lang="ar-IQ" sz="3600" dirty="0" smtClean="0"/>
              <a:t>يتكون اللامس </a:t>
            </a:r>
            <a:r>
              <a:rPr lang="ar-IQ" sz="3600" dirty="0" err="1" smtClean="0"/>
              <a:t>السفائي</a:t>
            </a:r>
            <a:r>
              <a:rPr lang="ar-IQ" sz="3600" dirty="0" smtClean="0"/>
              <a:t> من ثلاثة عقل ويتكون فيه السوط من عقله واحدة متضخمة وهي اكبر بكثير من أي من عقلة الأصل والسوط وتحمل هذه العقلة شوكة ظهريه أمامية تسمى </a:t>
            </a:r>
            <a:r>
              <a:rPr lang="ar-IQ" sz="3600" dirty="0" err="1" smtClean="0"/>
              <a:t>السفاءة</a:t>
            </a:r>
            <a:r>
              <a:rPr lang="ar-IQ" sz="3600" dirty="0" smtClean="0"/>
              <a:t> كما في ذبابة البيت </a:t>
            </a:r>
            <a:r>
              <a:rPr lang="ar-IQ" sz="3600" dirty="0" err="1" smtClean="0"/>
              <a:t>وانواع</a:t>
            </a:r>
            <a:r>
              <a:rPr lang="ar-IQ" sz="3600" dirty="0" smtClean="0"/>
              <a:t> </a:t>
            </a:r>
            <a:r>
              <a:rPr lang="ar-IQ" sz="3600" dirty="0" err="1" smtClean="0"/>
              <a:t>اخرى</a:t>
            </a:r>
            <a:r>
              <a:rPr lang="ar-IQ" sz="3600" dirty="0" smtClean="0"/>
              <a:t> من الذباب .  </a:t>
            </a:r>
            <a:endParaRPr lang="ar-IQ" sz="3600" dirty="0"/>
          </a:p>
        </p:txBody>
      </p:sp>
      <p:pic>
        <p:nvPicPr>
          <p:cNvPr id="5" name="عنصر نائب للمحتوى 4" descr="ذبابة البيت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500042"/>
            <a:ext cx="5500726" cy="55721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 descr="مقدمه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00108"/>
            <a:ext cx="9001156" cy="58578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ar-IQ" sz="4000" dirty="0" smtClean="0">
                <a:solidFill>
                  <a:srgbClr val="DA00AB"/>
                </a:solidFill>
              </a:rPr>
              <a:t>النموذج </a:t>
            </a:r>
            <a:r>
              <a:rPr lang="ar-IQ" sz="4000" dirty="0" err="1" smtClean="0">
                <a:solidFill>
                  <a:srgbClr val="DA00AB"/>
                </a:solidFill>
              </a:rPr>
              <a:t>الريشي</a:t>
            </a:r>
            <a:r>
              <a:rPr lang="ar-IQ" sz="4000" dirty="0" smtClean="0">
                <a:solidFill>
                  <a:srgbClr val="DA00AB"/>
                </a:solidFill>
              </a:rPr>
              <a:t> </a:t>
            </a:r>
            <a:br>
              <a:rPr lang="ar-IQ" sz="4000" dirty="0" smtClean="0">
                <a:solidFill>
                  <a:srgbClr val="DA00AB"/>
                </a:solidFill>
              </a:rPr>
            </a:br>
            <a:r>
              <a:rPr lang="en-US" sz="4000" dirty="0" smtClean="0">
                <a:solidFill>
                  <a:srgbClr val="DA00AB"/>
                </a:solidFill>
              </a:rPr>
              <a:t>Plumose</a:t>
            </a:r>
            <a:endParaRPr lang="ar-IQ" sz="4000" dirty="0">
              <a:solidFill>
                <a:srgbClr val="DA00AB"/>
              </a:solidFill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2"/>
          </p:nvPr>
        </p:nvSpPr>
        <p:spPr>
          <a:solidFill>
            <a:srgbClr val="FEDAF7"/>
          </a:solidFill>
        </p:spPr>
        <p:txBody>
          <a:bodyPr>
            <a:normAutofit fontScale="85000" lnSpcReduction="20000"/>
          </a:bodyPr>
          <a:lstStyle/>
          <a:p>
            <a:r>
              <a:rPr lang="ar-IQ" sz="3600" dirty="0" smtClean="0"/>
              <a:t>تحمل أغلب عقل السوط شعيرات طويلة تنتظم بشكل حلقات حولها تكون الشعيرات طويلة في المنطقة القريبة وتقصر هذه الشعيرات نحو قمة اللامس عادة كما في </a:t>
            </a:r>
            <a:r>
              <a:rPr lang="ar-IQ" sz="3600" dirty="0" err="1" smtClean="0"/>
              <a:t>لوامس</a:t>
            </a:r>
            <a:r>
              <a:rPr lang="ar-IQ" sz="3600" dirty="0" smtClean="0"/>
              <a:t> ذكر البعوض .</a:t>
            </a:r>
            <a:endParaRPr lang="ar-IQ" sz="3600" dirty="0"/>
          </a:p>
        </p:txBody>
      </p:sp>
      <p:pic>
        <p:nvPicPr>
          <p:cNvPr id="5" name="عنصر نائب للمحتوى 4" descr="ذكر البعوض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571480"/>
            <a:ext cx="5357850" cy="5572164"/>
          </a:xfr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ar-IQ" sz="4000" dirty="0" smtClean="0">
                <a:solidFill>
                  <a:srgbClr val="DA00AB"/>
                </a:solidFill>
              </a:rPr>
              <a:t>النموذج </a:t>
            </a:r>
            <a:r>
              <a:rPr lang="ar-IQ" sz="4000" dirty="0" err="1" smtClean="0">
                <a:solidFill>
                  <a:srgbClr val="DA00AB"/>
                </a:solidFill>
              </a:rPr>
              <a:t>المخرازي</a:t>
            </a:r>
            <a:r>
              <a:rPr lang="ar-IQ" sz="4000" dirty="0" smtClean="0">
                <a:solidFill>
                  <a:srgbClr val="DA00AB"/>
                </a:solidFill>
              </a:rPr>
              <a:t/>
            </a:r>
            <a:br>
              <a:rPr lang="ar-IQ" sz="4000" dirty="0" smtClean="0">
                <a:solidFill>
                  <a:srgbClr val="DA00AB"/>
                </a:solidFill>
              </a:rPr>
            </a:br>
            <a:r>
              <a:rPr lang="en-US" sz="4000" dirty="0" err="1" smtClean="0">
                <a:solidFill>
                  <a:srgbClr val="DA00AB"/>
                </a:solidFill>
              </a:rPr>
              <a:t>Stylate</a:t>
            </a:r>
            <a:endParaRPr lang="ar-IQ" sz="4000" dirty="0">
              <a:solidFill>
                <a:srgbClr val="DA00AB"/>
              </a:solidFill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2"/>
          </p:nvPr>
        </p:nvSpPr>
        <p:spPr>
          <a:solidFill>
            <a:srgbClr val="FEDAF7"/>
          </a:solidFill>
        </p:spPr>
        <p:txBody>
          <a:bodyPr>
            <a:normAutofit/>
          </a:bodyPr>
          <a:lstStyle/>
          <a:p>
            <a:r>
              <a:rPr lang="ar-IQ" sz="3600" dirty="0" smtClean="0"/>
              <a:t>ويتكون السوط من عقلة واحدة فيها </a:t>
            </a:r>
            <a:r>
              <a:rPr lang="ar-IQ" sz="3600" dirty="0" err="1" smtClean="0"/>
              <a:t>نتوء</a:t>
            </a:r>
            <a:r>
              <a:rPr lang="ar-IQ" sz="3600" dirty="0" smtClean="0"/>
              <a:t> بشكل </a:t>
            </a:r>
            <a:r>
              <a:rPr lang="ar-IQ" sz="3600" dirty="0" err="1" smtClean="0"/>
              <a:t>مخراز</a:t>
            </a:r>
            <a:r>
              <a:rPr lang="ar-IQ" sz="3600" dirty="0" smtClean="0"/>
              <a:t> أو بكل </a:t>
            </a:r>
            <a:r>
              <a:rPr lang="ar-IQ" sz="3600" dirty="0" err="1" smtClean="0"/>
              <a:t>اصابع</a:t>
            </a:r>
            <a:r>
              <a:rPr lang="ar-IQ" sz="3600" dirty="0" smtClean="0"/>
              <a:t> وقد يتكون هذا التركيب من عقل عديدة صغيرة مثل </a:t>
            </a:r>
            <a:r>
              <a:rPr lang="ar-IQ" sz="3600" dirty="0" err="1" smtClean="0"/>
              <a:t>افراد</a:t>
            </a:r>
            <a:r>
              <a:rPr lang="ar-IQ" sz="3600" dirty="0" smtClean="0"/>
              <a:t> عائلة النخيل.</a:t>
            </a:r>
            <a:endParaRPr lang="ar-IQ" sz="3600" dirty="0"/>
          </a:p>
        </p:txBody>
      </p:sp>
      <p:pic>
        <p:nvPicPr>
          <p:cNvPr id="5" name="عنصر نائب للمحتوى 4" descr="ذبابة النخيل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785794"/>
            <a:ext cx="5429287" cy="5357850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71670" y="500042"/>
            <a:ext cx="3671862" cy="890608"/>
          </a:xfrm>
        </p:spPr>
        <p:txBody>
          <a:bodyPr/>
          <a:lstStyle/>
          <a:p>
            <a:r>
              <a:rPr lang="ar-IQ" sz="4000" dirty="0" smtClean="0"/>
              <a:t>          </a:t>
            </a:r>
            <a:endParaRPr lang="ar-IQ" sz="400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857224" y="642918"/>
            <a:ext cx="7786742" cy="1000132"/>
          </a:xfrm>
        </p:spPr>
        <p:txBody>
          <a:bodyPr>
            <a:normAutofit/>
          </a:bodyPr>
          <a:lstStyle/>
          <a:p>
            <a:r>
              <a:rPr lang="ar-IQ" sz="4800" dirty="0" smtClean="0"/>
              <a:t>أعداد الطالبة:حنين علي كاظم </a:t>
            </a:r>
            <a:r>
              <a:rPr lang="ar-IQ" sz="4800" dirty="0" err="1" smtClean="0"/>
              <a:t>الأسدي</a:t>
            </a:r>
            <a:endParaRPr lang="ar-IQ" sz="4800" dirty="0"/>
          </a:p>
        </p:txBody>
      </p:sp>
      <p:pic>
        <p:nvPicPr>
          <p:cNvPr id="5" name="عنصر نائب للمحتوى 4" descr="شكرا لكم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785926"/>
            <a:ext cx="8572560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FFC9F3"/>
          </a:solidFill>
        </p:spPr>
        <p:txBody>
          <a:bodyPr>
            <a:normAutofit fontScale="90000"/>
          </a:bodyPr>
          <a:lstStyle/>
          <a:p>
            <a:pPr algn="ctr"/>
            <a:r>
              <a:rPr lang="ar-IQ" sz="8000" dirty="0" smtClean="0">
                <a:solidFill>
                  <a:srgbClr val="FF0000"/>
                </a:solidFill>
              </a:rPr>
              <a:t>الوظيفة</a:t>
            </a:r>
            <a:endParaRPr lang="ar-IQ" sz="80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3600" dirty="0" smtClean="0"/>
              <a:t>تقوم </a:t>
            </a:r>
            <a:r>
              <a:rPr lang="ar-IQ" sz="3600" dirty="0" err="1" smtClean="0"/>
              <a:t>اللوامس</a:t>
            </a:r>
            <a:r>
              <a:rPr lang="ar-IQ" sz="3600" dirty="0" smtClean="0"/>
              <a:t> بأعمال عدة منها حسية </a:t>
            </a:r>
            <a:r>
              <a:rPr lang="ar-IQ" sz="3600" dirty="0" smtClean="0">
                <a:solidFill>
                  <a:schemeClr val="tx2"/>
                </a:solidFill>
              </a:rPr>
              <a:t>كاللمس والشم والسمع </a:t>
            </a:r>
            <a:endParaRPr lang="ar-IQ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FFC9F3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7200" dirty="0" smtClean="0">
                <a:solidFill>
                  <a:srgbClr val="FF0000"/>
                </a:solidFill>
              </a:rPr>
              <a:t>التركيب</a:t>
            </a:r>
            <a:endParaRPr lang="ar-IQ" sz="72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dirty="0" smtClean="0"/>
              <a:t>كل لامس يتكون من ثلاثة أجزاء يكون تركيبها كالأتي :</a:t>
            </a:r>
          </a:p>
          <a:p>
            <a:r>
              <a:rPr lang="ar-IQ" sz="2800" dirty="0" smtClean="0">
                <a:solidFill>
                  <a:srgbClr val="FF0000"/>
                </a:solidFill>
              </a:rPr>
              <a:t>الجزء الأول:</a:t>
            </a:r>
            <a:r>
              <a:rPr lang="ar-IQ" sz="2800" dirty="0" smtClean="0">
                <a:solidFill>
                  <a:schemeClr val="tx1"/>
                </a:solidFill>
              </a:rPr>
              <a:t>يتكون</a:t>
            </a:r>
            <a:r>
              <a:rPr lang="ar-IQ" dirty="0" smtClean="0">
                <a:solidFill>
                  <a:schemeClr val="tx1"/>
                </a:solidFill>
              </a:rPr>
              <a:t> من</a:t>
            </a:r>
            <a:r>
              <a:rPr lang="ar-IQ" dirty="0" smtClean="0"/>
              <a:t> قطعة واحدة </a:t>
            </a:r>
            <a:r>
              <a:rPr lang="ar-IQ" dirty="0" err="1" smtClean="0"/>
              <a:t>تدعئ</a:t>
            </a:r>
            <a:r>
              <a:rPr lang="ar-IQ" dirty="0" smtClean="0"/>
              <a:t> </a:t>
            </a:r>
            <a:r>
              <a:rPr lang="ar-IQ" dirty="0" err="1" smtClean="0"/>
              <a:t>بالاصل</a:t>
            </a:r>
            <a:r>
              <a:rPr lang="ar-IQ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Seape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ar-IQ" dirty="0" smtClean="0"/>
              <a:t>وهي عادة كبيرة وتتصل بواسطتها </a:t>
            </a:r>
            <a:r>
              <a:rPr lang="ar-IQ" dirty="0" err="1" smtClean="0"/>
              <a:t>اللوامس</a:t>
            </a:r>
            <a:r>
              <a:rPr lang="ar-IQ" dirty="0" smtClean="0"/>
              <a:t> </a:t>
            </a:r>
            <a:r>
              <a:rPr lang="ar-IQ" dirty="0" err="1" smtClean="0"/>
              <a:t>بالراس</a:t>
            </a:r>
            <a:r>
              <a:rPr lang="ar-IQ" dirty="0" smtClean="0"/>
              <a:t>.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الجزء </a:t>
            </a:r>
            <a:r>
              <a:rPr lang="ar-IQ" sz="2800" dirty="0" smtClean="0">
                <a:solidFill>
                  <a:srgbClr val="FF0000"/>
                </a:solidFill>
              </a:rPr>
              <a:t>الثاني:</a:t>
            </a:r>
            <a:r>
              <a:rPr lang="ar-IQ" sz="2800" dirty="0" smtClean="0">
                <a:solidFill>
                  <a:schemeClr val="tx1"/>
                </a:solidFill>
              </a:rPr>
              <a:t>يتكون من</a:t>
            </a:r>
            <a:r>
              <a:rPr lang="ar-IQ" dirty="0" smtClean="0"/>
              <a:t> قطعة واحدة </a:t>
            </a:r>
            <a:r>
              <a:rPr lang="ar-IQ" dirty="0" err="1" smtClean="0"/>
              <a:t>ايضا</a:t>
            </a:r>
            <a:r>
              <a:rPr lang="ar-IQ" dirty="0" smtClean="0"/>
              <a:t> </a:t>
            </a:r>
            <a:r>
              <a:rPr lang="ar-IQ" dirty="0" err="1" smtClean="0"/>
              <a:t>تدعئ</a:t>
            </a:r>
            <a:r>
              <a:rPr lang="ar-IQ" dirty="0" smtClean="0"/>
              <a:t> الحامل </a:t>
            </a:r>
            <a:r>
              <a:rPr lang="en-US" dirty="0" err="1" smtClean="0">
                <a:solidFill>
                  <a:srgbClr val="FF0000"/>
                </a:solidFill>
              </a:rPr>
              <a:t>padicel</a:t>
            </a:r>
            <a:r>
              <a:rPr lang="ar-IQ" dirty="0" smtClean="0"/>
              <a:t> وتكون صغيرة وفي اغلب </a:t>
            </a:r>
            <a:r>
              <a:rPr lang="ar-IQ" dirty="0" err="1" smtClean="0"/>
              <a:t>الحشراث</a:t>
            </a:r>
            <a:r>
              <a:rPr lang="ar-IQ" dirty="0" smtClean="0"/>
              <a:t> تحمل جهازا حسيا صغيرا يعرف جهاز </a:t>
            </a:r>
            <a:r>
              <a:rPr lang="ar-IQ" dirty="0" err="1" smtClean="0"/>
              <a:t>جونستن</a:t>
            </a:r>
            <a:r>
              <a:rPr lang="ar-IQ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organ of </a:t>
            </a:r>
            <a:r>
              <a:rPr lang="en-US" dirty="0" err="1" smtClean="0">
                <a:solidFill>
                  <a:srgbClr val="FF0000"/>
                </a:solidFill>
              </a:rPr>
              <a:t>johnston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ar-IQ" dirty="0" smtClean="0">
                <a:solidFill>
                  <a:srgbClr val="FF0000"/>
                </a:solidFill>
              </a:rPr>
              <a:t>الجزء الثالث </a:t>
            </a:r>
            <a:r>
              <a:rPr lang="ar-IQ" dirty="0" smtClean="0"/>
              <a:t>:يدعي السوط </a:t>
            </a:r>
            <a:r>
              <a:rPr lang="en-US" dirty="0" smtClean="0">
                <a:solidFill>
                  <a:srgbClr val="FF0000"/>
                </a:solidFill>
              </a:rPr>
              <a:t>flagellum</a:t>
            </a:r>
            <a:r>
              <a:rPr lang="ar-IQ" dirty="0" smtClean="0"/>
              <a:t>غالبا ما يكون </a:t>
            </a:r>
            <a:r>
              <a:rPr lang="ar-IQ" dirty="0" err="1" smtClean="0"/>
              <a:t>هذة</a:t>
            </a:r>
            <a:r>
              <a:rPr lang="ar-IQ" dirty="0" smtClean="0"/>
              <a:t> الجزء طويلا متكون من عدد من العقل </a:t>
            </a:r>
            <a:r>
              <a:rPr lang="ar-IQ" dirty="0" err="1" smtClean="0"/>
              <a:t>واحيانا</a:t>
            </a:r>
            <a:r>
              <a:rPr lang="ar-IQ" dirty="0" smtClean="0"/>
              <a:t>“يتكون من عقلة واحدة</a:t>
            </a:r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ar-IQ" sz="4000" dirty="0" smtClean="0"/>
              <a:t>تجلس قاعدة </a:t>
            </a:r>
            <a:r>
              <a:rPr lang="ar-IQ" sz="4000" dirty="0" err="1" smtClean="0"/>
              <a:t>اللوامس</a:t>
            </a:r>
            <a:r>
              <a:rPr lang="ar-IQ" sz="4000" dirty="0" smtClean="0"/>
              <a:t> في جزء غشائي صغير على الرأس يدعى محجر اللامس</a:t>
            </a:r>
            <a:r>
              <a:rPr lang="en-US" sz="4000" dirty="0" err="1" smtClean="0">
                <a:solidFill>
                  <a:srgbClr val="FF0000"/>
                </a:solidFill>
              </a:rPr>
              <a:t>Sockel</a:t>
            </a:r>
            <a:r>
              <a:rPr lang="ar-IQ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antennal</a:t>
            </a:r>
            <a:r>
              <a:rPr lang="ar-IQ" sz="4000" dirty="0" smtClean="0"/>
              <a:t> يحيط هذا الغشاء من الخارج  </a:t>
            </a:r>
            <a:r>
              <a:rPr lang="ar-IQ" sz="4000" dirty="0" err="1" smtClean="0"/>
              <a:t>درز</a:t>
            </a:r>
            <a:r>
              <a:rPr lang="ar-IQ" sz="4000" dirty="0" smtClean="0"/>
              <a:t> يدعى </a:t>
            </a:r>
            <a:r>
              <a:rPr lang="ar-IQ" sz="4000" dirty="0" err="1" smtClean="0"/>
              <a:t>بالدرز</a:t>
            </a:r>
            <a:r>
              <a:rPr lang="ar-IQ" sz="4000" dirty="0" smtClean="0"/>
              <a:t> </a:t>
            </a:r>
            <a:r>
              <a:rPr lang="ar-IQ" sz="4000" dirty="0" err="1" smtClean="0"/>
              <a:t>اللامسي</a:t>
            </a:r>
            <a:r>
              <a:rPr lang="ar-IQ" sz="4000" dirty="0" smtClean="0"/>
              <a:t>  </a:t>
            </a:r>
            <a:r>
              <a:rPr lang="en-US" sz="4000" dirty="0" smtClean="0">
                <a:solidFill>
                  <a:srgbClr val="FF0000"/>
                </a:solidFill>
              </a:rPr>
              <a:t>antennal suture</a:t>
            </a:r>
            <a:r>
              <a:rPr lang="ar-IQ" sz="4000" dirty="0" smtClean="0"/>
              <a:t> يمتد من هذا </a:t>
            </a:r>
            <a:r>
              <a:rPr lang="ar-IQ" sz="4000" dirty="0" err="1" smtClean="0"/>
              <a:t>الدرز</a:t>
            </a:r>
            <a:r>
              <a:rPr lang="ar-IQ" sz="4000" dirty="0" smtClean="0"/>
              <a:t> </a:t>
            </a:r>
            <a:r>
              <a:rPr lang="ar-IQ" sz="4000" dirty="0" err="1" smtClean="0"/>
              <a:t>نتوء</a:t>
            </a:r>
            <a:r>
              <a:rPr lang="ar-IQ" sz="4000" dirty="0" smtClean="0"/>
              <a:t> </a:t>
            </a:r>
            <a:r>
              <a:rPr lang="ar-IQ" sz="4000" dirty="0" err="1" smtClean="0"/>
              <a:t>متقرن</a:t>
            </a:r>
            <a:r>
              <a:rPr lang="ar-IQ" sz="4000" dirty="0" smtClean="0"/>
              <a:t> يكون محور اللامس يتحرك عليه حامل اللامس </a:t>
            </a:r>
            <a:r>
              <a:rPr lang="en-US" sz="4000" dirty="0" err="1" smtClean="0">
                <a:solidFill>
                  <a:srgbClr val="FF0000"/>
                </a:solidFill>
              </a:rPr>
              <a:t>antennifer</a:t>
            </a:r>
            <a:r>
              <a:rPr lang="ar-IQ" sz="4000" dirty="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697410"/>
            <a:ext cx="8229600" cy="1143000"/>
          </a:xfrm>
          <a:solidFill>
            <a:srgbClr val="FFC9F3"/>
          </a:solidFill>
        </p:spPr>
        <p:txBody>
          <a:bodyPr>
            <a:normAutofit fontScale="90000"/>
          </a:bodyPr>
          <a:lstStyle/>
          <a:p>
            <a:pPr algn="ctr"/>
            <a:r>
              <a:rPr lang="ar-IQ" sz="5400" dirty="0" smtClean="0"/>
              <a:t>أنواع </a:t>
            </a:r>
            <a:r>
              <a:rPr lang="ar-IQ" sz="5400" dirty="0" err="1" smtClean="0"/>
              <a:t>اللوامس</a:t>
            </a:r>
            <a:r>
              <a:rPr lang="ar-IQ" sz="5400" dirty="0" smtClean="0"/>
              <a:t> </a:t>
            </a:r>
            <a:br>
              <a:rPr lang="ar-IQ" sz="5400" dirty="0" smtClean="0"/>
            </a:br>
            <a:r>
              <a:rPr lang="ar-IQ" sz="5400" dirty="0" smtClean="0"/>
              <a:t/>
            </a:r>
            <a:br>
              <a:rPr lang="ar-IQ" sz="5400" dirty="0" smtClean="0"/>
            </a:br>
            <a:r>
              <a:rPr lang="ar-IQ" sz="5400" dirty="0" smtClean="0"/>
              <a:t/>
            </a:r>
            <a:br>
              <a:rPr lang="ar-IQ" sz="5400" dirty="0" smtClean="0"/>
            </a:br>
            <a:r>
              <a:rPr lang="ar-IQ" sz="5400" dirty="0" smtClean="0"/>
              <a:t/>
            </a:r>
            <a:br>
              <a:rPr lang="ar-IQ" sz="5400" dirty="0" smtClean="0"/>
            </a:br>
            <a:r>
              <a:rPr lang="ar-IQ" sz="5400" dirty="0" smtClean="0"/>
              <a:t/>
            </a:r>
            <a:br>
              <a:rPr lang="ar-IQ" sz="5400" dirty="0" smtClean="0"/>
            </a:br>
            <a:r>
              <a:rPr lang="ar-IQ" sz="5400" dirty="0" err="1" smtClean="0"/>
              <a:t>انواع</a:t>
            </a:r>
            <a:r>
              <a:rPr lang="ar-IQ" sz="5400" dirty="0" smtClean="0"/>
              <a:t> </a:t>
            </a:r>
            <a:r>
              <a:rPr lang="ar-IQ" sz="5400" dirty="0" err="1" smtClean="0"/>
              <a:t>اللوامس</a:t>
            </a:r>
            <a:r>
              <a:rPr lang="ar-IQ" sz="5400" dirty="0" smtClean="0"/>
              <a:t> </a:t>
            </a:r>
            <a:r>
              <a:rPr lang="en-US" sz="5400" dirty="0" smtClean="0"/>
              <a:t>Types of Antennae</a:t>
            </a:r>
            <a:endParaRPr lang="ar-IQ" sz="5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1928802"/>
            <a:ext cx="8229600" cy="43891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3200" dirty="0" smtClean="0"/>
              <a:t>أن جميع </a:t>
            </a:r>
            <a:r>
              <a:rPr lang="ar-IQ" sz="3200" dirty="0" err="1" smtClean="0"/>
              <a:t>للوامس</a:t>
            </a:r>
            <a:r>
              <a:rPr lang="ar-IQ" sz="3200" dirty="0" smtClean="0"/>
              <a:t> الحشرات ذات تكوين أساسي واحد كما سبق ذكره.لكن ألاختلاف يأتي من </a:t>
            </a:r>
            <a:r>
              <a:rPr lang="ar-IQ" sz="3200" dirty="0" err="1" smtClean="0"/>
              <a:t>التحورات</a:t>
            </a:r>
            <a:r>
              <a:rPr lang="ar-IQ" sz="3200" dirty="0" smtClean="0"/>
              <a:t> الكثيرة التي طرأت على منطقة السوط .</a:t>
            </a:r>
          </a:p>
          <a:p>
            <a:r>
              <a:rPr lang="ar-IQ" sz="3200" dirty="0" smtClean="0"/>
              <a:t>وتتضمن النماذج التالية:</a:t>
            </a:r>
            <a:endParaRPr lang="ar-IQ" sz="32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500042"/>
            <a:ext cx="3428992" cy="1176360"/>
          </a:xfrm>
        </p:spPr>
        <p:style>
          <a:lnRef idx="1">
            <a:schemeClr val="accent6"/>
          </a:lnRef>
          <a:fillRef idx="1002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4000" dirty="0" smtClean="0">
                <a:solidFill>
                  <a:srgbClr val="DA00AB"/>
                </a:solidFill>
              </a:rPr>
              <a:t>النموذج الخيطي</a:t>
            </a:r>
            <a:r>
              <a:rPr lang="en-US" sz="4000" dirty="0" smtClean="0">
                <a:solidFill>
                  <a:srgbClr val="DA00AB"/>
                </a:solidFill>
              </a:rPr>
              <a:t> </a:t>
            </a:r>
            <a:br>
              <a:rPr lang="en-US" sz="4000" dirty="0" smtClean="0">
                <a:solidFill>
                  <a:srgbClr val="DA00AB"/>
                </a:solidFill>
              </a:rPr>
            </a:br>
            <a:r>
              <a:rPr lang="en-US" dirty="0" err="1" smtClean="0">
                <a:solidFill>
                  <a:srgbClr val="DA00AB"/>
                </a:solidFill>
              </a:rPr>
              <a:t>Filiform</a:t>
            </a:r>
            <a:endParaRPr lang="ar-IQ" dirty="0">
              <a:solidFill>
                <a:srgbClr val="DA00AB"/>
              </a:solidFill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2"/>
          </p:nvPr>
        </p:nvSpPr>
        <p:spPr>
          <a:solidFill>
            <a:srgbClr val="FEDAF7">
              <a:alpha val="92157"/>
            </a:srgbClr>
          </a:solidFill>
        </p:spPr>
        <p:txBody>
          <a:bodyPr>
            <a:normAutofit/>
          </a:bodyPr>
          <a:lstStyle/>
          <a:p>
            <a:r>
              <a:rPr lang="ar-IQ" sz="3600" dirty="0" smtClean="0"/>
              <a:t>تكون القطع أو العقل في السوط أسطوانية الشكل ومتجانسة تقريبا مثل </a:t>
            </a:r>
            <a:r>
              <a:rPr lang="ar-IQ" sz="3600" dirty="0" err="1" smtClean="0"/>
              <a:t>للوامس</a:t>
            </a:r>
            <a:r>
              <a:rPr lang="ar-IQ" sz="3600" dirty="0" smtClean="0"/>
              <a:t> الجراد</a:t>
            </a:r>
          </a:p>
          <a:p>
            <a:endParaRPr lang="ar-IQ" sz="3600" dirty="0"/>
          </a:p>
        </p:txBody>
      </p:sp>
      <p:pic>
        <p:nvPicPr>
          <p:cNvPr id="5" name="عنصر نائب للمحتوى 4" descr="جراد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428604"/>
            <a:ext cx="5500726" cy="57150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2743200" cy="1162050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ar-IQ" sz="4000" dirty="0" smtClean="0">
                <a:solidFill>
                  <a:srgbClr val="DA00AB"/>
                </a:solidFill>
              </a:rPr>
              <a:t>النموذج الشعري</a:t>
            </a:r>
            <a:r>
              <a:rPr lang="en-US" sz="4000" dirty="0" smtClean="0">
                <a:solidFill>
                  <a:srgbClr val="DA00AB"/>
                </a:solidFill>
              </a:rPr>
              <a:t/>
            </a:r>
            <a:br>
              <a:rPr lang="en-US" sz="4000" dirty="0" smtClean="0">
                <a:solidFill>
                  <a:srgbClr val="DA00AB"/>
                </a:solidFill>
              </a:rPr>
            </a:br>
            <a:r>
              <a:rPr lang="en-US" sz="4000" dirty="0" smtClean="0">
                <a:solidFill>
                  <a:srgbClr val="DA00AB"/>
                </a:solidFill>
              </a:rPr>
              <a:t>Setaceous</a:t>
            </a:r>
            <a:endParaRPr lang="ar-IQ" sz="4000" dirty="0">
              <a:solidFill>
                <a:srgbClr val="DA00AB"/>
              </a:solidFill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2"/>
          </p:nvPr>
        </p:nvSpPr>
        <p:spPr>
          <a:solidFill>
            <a:srgbClr val="FEDAF7"/>
          </a:solidFill>
        </p:spPr>
        <p:txBody>
          <a:bodyPr>
            <a:normAutofit/>
          </a:bodyPr>
          <a:lstStyle/>
          <a:p>
            <a:r>
              <a:rPr lang="ar-IQ" sz="3200" dirty="0" smtClean="0"/>
              <a:t>وفيه تستدق عقل السوط كلما </a:t>
            </a:r>
            <a:r>
              <a:rPr lang="ar-IQ" sz="3200" dirty="0" err="1" smtClean="0"/>
              <a:t>أبتعدت</a:t>
            </a:r>
            <a:r>
              <a:rPr lang="ar-IQ" sz="3200" dirty="0" smtClean="0"/>
              <a:t> عن الرأس متخذة شكلا شعريا مثل </a:t>
            </a:r>
            <a:r>
              <a:rPr lang="ar-IQ" sz="3200" dirty="0" err="1" smtClean="0"/>
              <a:t>للوامس</a:t>
            </a:r>
            <a:r>
              <a:rPr lang="ar-IQ" sz="3200" dirty="0" smtClean="0"/>
              <a:t> </a:t>
            </a:r>
            <a:r>
              <a:rPr lang="ar-IQ" sz="3200" dirty="0" err="1" smtClean="0"/>
              <a:t>الصرصروالرعاشات</a:t>
            </a:r>
            <a:endParaRPr lang="ar-IQ" sz="3200" dirty="0"/>
          </a:p>
        </p:txBody>
      </p:sp>
      <p:pic>
        <p:nvPicPr>
          <p:cNvPr id="5" name="عنصر نائب للمحتوى 4" descr="صرصر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428604"/>
            <a:ext cx="5500694" cy="64293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 descr="رعاش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785794"/>
            <a:ext cx="8786874" cy="56428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306</TotalTime>
  <Words>503</Words>
  <Application>Microsoft Office PowerPoint</Application>
  <PresentationFormat>عرض على الشاشة (3:4)‏</PresentationFormat>
  <Paragraphs>45</Paragraphs>
  <Slides>22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تدفق</vt:lpstr>
      <vt:lpstr>تركيب اللوامس Antennaeفي الحشرات</vt:lpstr>
      <vt:lpstr>الشريحة 2</vt:lpstr>
      <vt:lpstr>الوظيفة</vt:lpstr>
      <vt:lpstr>التركيب</vt:lpstr>
      <vt:lpstr>الشريحة 5</vt:lpstr>
      <vt:lpstr>أنواع اللوامس      انواع اللوامس Types of Antennae</vt:lpstr>
      <vt:lpstr>النموذج الخيطي  Filiform</vt:lpstr>
      <vt:lpstr>النموذج الشعري Setaceous</vt:lpstr>
      <vt:lpstr>الشريحة 9</vt:lpstr>
      <vt:lpstr>النموذج القلادي Moniliform</vt:lpstr>
      <vt:lpstr>النموذج الصولجاني Clavate</vt:lpstr>
      <vt:lpstr>  النموذج الرأسي  Capilate</vt:lpstr>
      <vt:lpstr>النموذج الصفيحي( الورقي) Lamellate</vt:lpstr>
      <vt:lpstr>خنافس الجعالات</vt:lpstr>
      <vt:lpstr>النموذج المشطي  pectinatc  </vt:lpstr>
      <vt:lpstr>النموذج المنشاري serralle </vt:lpstr>
      <vt:lpstr>النموذج المرفقي Geniculate </vt:lpstr>
      <vt:lpstr>النمل</vt:lpstr>
      <vt:lpstr>النموذج السفائي Aristate </vt:lpstr>
      <vt:lpstr>النموذج الريشي  Plumose</vt:lpstr>
      <vt:lpstr>النموذج المخرازي Stylate</vt:lpstr>
      <vt:lpstr>          </vt:lpstr>
    </vt:vector>
  </TitlesOfParts>
  <Company>Salah Aldeen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تركيب اللوامس في الحشرات</dc:title>
  <dc:creator>King Soft 2</dc:creator>
  <cp:lastModifiedBy>King Soft 2</cp:lastModifiedBy>
  <cp:revision>32</cp:revision>
  <dcterms:created xsi:type="dcterms:W3CDTF">2016-10-17T14:29:47Z</dcterms:created>
  <dcterms:modified xsi:type="dcterms:W3CDTF">2016-10-18T04:38:57Z</dcterms:modified>
</cp:coreProperties>
</file>